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537" r:id="rId2"/>
    <p:sldId id="538" r:id="rId3"/>
    <p:sldId id="543" r:id="rId4"/>
    <p:sldId id="435" r:id="rId5"/>
    <p:sldId id="436" r:id="rId6"/>
    <p:sldId id="456" r:id="rId7"/>
    <p:sldId id="455" r:id="rId8"/>
    <p:sldId id="459" r:id="rId9"/>
    <p:sldId id="534" r:id="rId10"/>
    <p:sldId id="535" r:id="rId11"/>
    <p:sldId id="542" r:id="rId12"/>
    <p:sldId id="460" r:id="rId13"/>
    <p:sldId id="453" r:id="rId14"/>
    <p:sldId id="457" r:id="rId15"/>
    <p:sldId id="458" r:id="rId16"/>
    <p:sldId id="454" r:id="rId17"/>
    <p:sldId id="461" r:id="rId18"/>
    <p:sldId id="501" r:id="rId19"/>
    <p:sldId id="451" r:id="rId20"/>
    <p:sldId id="452" r:id="rId21"/>
    <p:sldId id="502" r:id="rId22"/>
    <p:sldId id="503" r:id="rId23"/>
    <p:sldId id="434" r:id="rId24"/>
    <p:sldId id="446" r:id="rId25"/>
    <p:sldId id="547" r:id="rId26"/>
    <p:sldId id="511" r:id="rId27"/>
    <p:sldId id="549" r:id="rId28"/>
    <p:sldId id="447" r:id="rId29"/>
    <p:sldId id="546" r:id="rId30"/>
    <p:sldId id="439" r:id="rId31"/>
    <p:sldId id="445" r:id="rId32"/>
    <p:sldId id="550" r:id="rId33"/>
    <p:sldId id="510" r:id="rId34"/>
    <p:sldId id="551" r:id="rId35"/>
    <p:sldId id="552" r:id="rId36"/>
    <p:sldId id="553" r:id="rId37"/>
    <p:sldId id="504" r:id="rId38"/>
    <p:sldId id="528" r:id="rId39"/>
    <p:sldId id="441" r:id="rId40"/>
    <p:sldId id="440" r:id="rId41"/>
    <p:sldId id="530" r:id="rId42"/>
    <p:sldId id="442" r:id="rId43"/>
    <p:sldId id="448" r:id="rId44"/>
    <p:sldId id="443" r:id="rId45"/>
    <p:sldId id="449" r:id="rId46"/>
    <p:sldId id="548" r:id="rId47"/>
    <p:sldId id="521" r:id="rId48"/>
    <p:sldId id="529" r:id="rId49"/>
    <p:sldId id="531" r:id="rId50"/>
    <p:sldId id="533" r:id="rId51"/>
    <p:sldId id="532" r:id="rId52"/>
    <p:sldId id="509" r:id="rId53"/>
    <p:sldId id="520" r:id="rId54"/>
    <p:sldId id="519" r:id="rId55"/>
    <p:sldId id="506" r:id="rId56"/>
    <p:sldId id="505" r:id="rId57"/>
    <p:sldId id="507" r:id="rId58"/>
    <p:sldId id="508" r:id="rId59"/>
    <p:sldId id="516" r:id="rId60"/>
    <p:sldId id="518" r:id="rId61"/>
    <p:sldId id="522" r:id="rId62"/>
    <p:sldId id="523" r:id="rId63"/>
    <p:sldId id="524" r:id="rId64"/>
    <p:sldId id="525" r:id="rId65"/>
    <p:sldId id="526" r:id="rId66"/>
    <p:sldId id="527" r:id="rId67"/>
    <p:sldId id="512" r:id="rId68"/>
    <p:sldId id="513" r:id="rId69"/>
    <p:sldId id="514" r:id="rId70"/>
    <p:sldId id="515" r:id="rId71"/>
    <p:sldId id="517" r:id="rId72"/>
    <p:sldId id="500" r:id="rId7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5"/>
    <p:restoredTop sz="94694"/>
  </p:normalViewPr>
  <p:slideViewPr>
    <p:cSldViewPr snapToGrid="0">
      <p:cViewPr varScale="1">
        <p:scale>
          <a:sx n="91" d="100"/>
          <a:sy n="91" d="100"/>
        </p:scale>
        <p:origin x="192"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12.10.24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9</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19</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31</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38</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72</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12.10.24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12.10.24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en.wikipedia.org/wiki/Bias-variance_tradeoff"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0.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0.png"/><Relationship Id="rId26" Type="http://schemas.openxmlformats.org/officeDocument/2006/relationships/image" Target="../media/image71.png"/><Relationship Id="rId3" Type="http://schemas.openxmlformats.org/officeDocument/2006/relationships/image" Target="../media/image500.png"/><Relationship Id="rId21"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58.png"/><Relationship Id="rId25" Type="http://schemas.openxmlformats.org/officeDocument/2006/relationships/image" Target="../media/image70.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24" Type="http://schemas.openxmlformats.org/officeDocument/2006/relationships/image" Target="../media/image69.png"/><Relationship Id="rId5" Type="http://schemas.openxmlformats.org/officeDocument/2006/relationships/image" Target="../media/image56.png"/><Relationship Id="rId15" Type="http://schemas.openxmlformats.org/officeDocument/2006/relationships/image" Target="../media/image62.png"/><Relationship Id="rId23" Type="http://schemas.openxmlformats.org/officeDocument/2006/relationships/image" Target="../media/image68.png"/><Relationship Id="rId28" Type="http://schemas.openxmlformats.org/officeDocument/2006/relationships/image" Target="../media/image73.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510.png"/><Relationship Id="rId14" Type="http://schemas.openxmlformats.org/officeDocument/2006/relationships/image" Target="../media/image61.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1.png"/><Relationship Id="rId4" Type="http://schemas.openxmlformats.org/officeDocument/2006/relationships/hyperlink" Target="https://catboost.a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5.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10" Type="http://schemas.openxmlformats.org/officeDocument/2006/relationships/image" Target="../media/image1.png"/><Relationship Id="rId4" Type="http://schemas.openxmlformats.org/officeDocument/2006/relationships/hyperlink" Target="https://github.com/genixpro/hypermax" TargetMode="External"/><Relationship Id="rId9" Type="http://schemas.openxmlformats.org/officeDocument/2006/relationships/hyperlink" Target="http://arxiv.org/abs/1412.111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90.png"/><Relationship Id="rId4" Type="http://schemas.openxmlformats.org/officeDocument/2006/relationships/image" Target="../media/image197.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84.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1.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open-xai.github.io/"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61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30.png"/><Relationship Id="rId4" Type="http://schemas.openxmlformats.org/officeDocument/2006/relationships/image" Target="../media/image72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113.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AAC91-302A-993C-E574-77BBAF6F7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38DB-0EF8-5F73-5A88-2D07FD43F4D2}"/>
              </a:ext>
            </a:extLst>
          </p:cNvPr>
          <p:cNvSpPr>
            <a:spLocks noGrp="1"/>
          </p:cNvSpPr>
          <p:nvPr>
            <p:ph type="title"/>
          </p:nvPr>
        </p:nvSpPr>
        <p:spPr/>
        <p:txBody>
          <a:bodyPr/>
          <a:lstStyle/>
          <a:p>
            <a:r>
              <a:rPr lang="en-CH" dirty="0"/>
              <a:t>Bias and Variance</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C211B6E6-ABA7-3C82-8003-FC3210546642}"/>
                  </a:ext>
                </a:extLst>
              </p:cNvPr>
              <p:cNvSpPr>
                <a:spLocks noGrp="1"/>
              </p:cNvSpPr>
              <p:nvPr>
                <p:ph idx="1"/>
              </p:nvPr>
            </p:nvSpPr>
            <p:spPr>
              <a:xfrm>
                <a:off x="200699" y="1825625"/>
                <a:ext cx="10515600" cy="4351338"/>
              </a:xfrm>
            </p:spPr>
            <p:txBody>
              <a:bodyPr>
                <a:normAutofit/>
              </a:bodyPr>
              <a:lstStyle/>
              <a:p>
                <a14:m>
                  <m:oMath xmlns:m="http://schemas.openxmlformats.org/officeDocument/2006/math">
                    <m:sSub>
                      <m:sSubPr>
                        <m:ctrlPr>
                          <a:rPr lang="en-CH" sz="280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ea typeface="Cambria Math" panose="02040503050406030204" pitchFamily="18" charset="0"/>
                          </a:rPr>
                          <m:t>𝔼</m:t>
                        </m:r>
                      </m:e>
                      <m:sub>
                        <m:r>
                          <a:rPr lang="fr-CH" sz="2800" b="0" i="1" smtClean="0">
                            <a:solidFill>
                              <a:srgbClr val="0070C0"/>
                            </a:solidFill>
                            <a:latin typeface="Cambria Math" panose="02040503050406030204" pitchFamily="18" charset="0"/>
                          </a:rPr>
                          <m:t>𝐷</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𝜖</m:t>
                        </m:r>
                      </m:sub>
                    </m:sSub>
                    <m:d>
                      <m:dPr>
                        <m:begChr m:val="["/>
                        <m:endChr m:val="]"/>
                        <m:ctrlPr>
                          <a:rPr lang="en-CH" sz="2800" i="1" smtClean="0">
                            <a:solidFill>
                              <a:srgbClr val="0070C0"/>
                            </a:solidFill>
                            <a:latin typeface="Cambria Math" panose="02040503050406030204" pitchFamily="18" charset="0"/>
                          </a:rPr>
                        </m:ctrlPr>
                      </m:dPr>
                      <m:e>
                        <m:sSup>
                          <m:sSupPr>
                            <m:ctrlPr>
                              <a:rPr lang="en-CH" sz="2800" i="1" smtClean="0">
                                <a:solidFill>
                                  <a:srgbClr val="0070C0"/>
                                </a:solidFill>
                                <a:latin typeface="Cambria Math" panose="02040503050406030204" pitchFamily="18" charset="0"/>
                              </a:rPr>
                            </m:ctrlPr>
                          </m:sSupPr>
                          <m:e>
                            <m:d>
                              <m:dPr>
                                <m:ctrlPr>
                                  <a:rPr lang="en-CH" sz="2800" i="1" smtClean="0">
                                    <a:solidFill>
                                      <a:srgbClr val="0070C0"/>
                                    </a:solidFill>
                                    <a:latin typeface="Cambria Math" panose="02040503050406030204" pitchFamily="18" charset="0"/>
                                  </a:rPr>
                                </m:ctrlPr>
                              </m:dPr>
                              <m:e>
                                <m:r>
                                  <a:rPr lang="fr-CH" sz="2800" b="1" i="1" smtClean="0">
                                    <a:solidFill>
                                      <a:srgbClr val="0070C0"/>
                                    </a:solidFill>
                                    <a:latin typeface="Cambria Math" panose="02040503050406030204" pitchFamily="18" charset="0"/>
                                  </a:rPr>
                                  <m:t>𝒚</m:t>
                                </m:r>
                                <m:r>
                                  <a:rPr lang="fr-CH" sz="2800" b="0" i="1" smtClean="0">
                                    <a:solidFill>
                                      <a:srgbClr val="0070C0"/>
                                    </a:solidFill>
                                    <a:latin typeface="Cambria Math" panose="02040503050406030204" pitchFamily="18" charset="0"/>
                                  </a:rPr>
                                  <m:t>−</m:t>
                                </m:r>
                                <m:acc>
                                  <m:accPr>
                                    <m:chr m:val="̂"/>
                                    <m:ctrlPr>
                                      <a:rPr lang="fr-CH" sz="2800" b="0" i="1" smtClean="0">
                                        <a:solidFill>
                                          <a:srgbClr val="0070C0"/>
                                        </a:solidFill>
                                        <a:latin typeface="Cambria Math" panose="02040503050406030204" pitchFamily="18" charset="0"/>
                                      </a:rPr>
                                    </m:ctrlPr>
                                  </m:accPr>
                                  <m:e>
                                    <m:r>
                                      <a:rPr lang="fr-CH" sz="2800" b="0" i="1" smtClean="0">
                                        <a:solidFill>
                                          <a:srgbClr val="0070C0"/>
                                        </a:solidFill>
                                        <a:latin typeface="Cambria Math" panose="02040503050406030204" pitchFamily="18" charset="0"/>
                                      </a:rPr>
                                      <m:t>𝑓</m:t>
                                    </m:r>
                                  </m:e>
                                </m:acc>
                                <m:d>
                                  <m:dPr>
                                    <m:ctrlPr>
                                      <a:rPr lang="en-CH" sz="2800" i="1" smtClean="0">
                                        <a:solidFill>
                                          <a:srgbClr val="0070C0"/>
                                        </a:solidFill>
                                        <a:latin typeface="Cambria Math" panose="02040503050406030204" pitchFamily="18" charset="0"/>
                                      </a:rPr>
                                    </m:ctrlPr>
                                  </m:dPr>
                                  <m:e>
                                    <m:r>
                                      <a:rPr lang="fr-CH" sz="2800" b="0" i="1" smtClean="0">
                                        <a:solidFill>
                                          <a:srgbClr val="0070C0"/>
                                        </a:solidFill>
                                        <a:latin typeface="Cambria Math" panose="02040503050406030204" pitchFamily="18" charset="0"/>
                                      </a:rPr>
                                      <m:t>𝑥</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rPr>
                                      <m:t>𝐷</m:t>
                                    </m:r>
                                  </m:e>
                                </m:d>
                              </m:e>
                            </m:d>
                          </m:e>
                          <m:sup>
                            <m:r>
                              <a:rPr lang="fr-CH" sz="2800" b="0" i="1" smtClean="0">
                                <a:solidFill>
                                  <a:srgbClr val="0070C0"/>
                                </a:solidFill>
                                <a:latin typeface="Cambria Math" panose="02040503050406030204" pitchFamily="18" charset="0"/>
                              </a:rPr>
                              <m:t>2</m:t>
                            </m:r>
                          </m:sup>
                        </m:sSup>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d>
                          <m:dPr>
                            <m:ctrlPr>
                              <a:rPr lang="fr-CH" sz="2800" b="0" i="1" smtClean="0">
                                <a:solidFill>
                                  <a:srgbClr val="0070C0"/>
                                </a:solidFill>
                                <a:latin typeface="Cambria Math" panose="02040503050406030204" pitchFamily="18" charset="0"/>
                              </a:rPr>
                            </m:ctrlPr>
                          </m:dPr>
                          <m:e>
                            <m:sSub>
                              <m:sSubPr>
                                <m:ctrlPr>
                                  <a:rPr lang="fr-CH" sz="2800" b="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𝐵𝑖𝑎𝑠</m:t>
                                </m:r>
                              </m:e>
                              <m:sub>
                                <m:r>
                                  <a:rPr lang="fr-CH" sz="2800" b="0" i="1" smtClean="0">
                                    <a:solidFill>
                                      <a:srgbClr val="0070C0"/>
                                    </a:solidFill>
                                    <a:latin typeface="Cambria Math" panose="02040503050406030204" pitchFamily="18" charset="0"/>
                                  </a:rPr>
                                  <m:t>𝐷</m:t>
                                </m:r>
                              </m:sub>
                            </m:sSub>
                            <m:d>
                              <m:dPr>
                                <m:begChr m:val="["/>
                                <m:endChr m:val="]"/>
                                <m:ctrlPr>
                                  <a:rPr lang="fr-CH" sz="2800" b="0" i="1" smtClean="0">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e>
                        </m:d>
                      </m:e>
                      <m:sup>
                        <m:r>
                          <a:rPr lang="fr-CH" sz="2800" b="0" i="1" smtClean="0">
                            <a:solidFill>
                              <a:srgbClr val="0070C0"/>
                            </a:solidFill>
                            <a:latin typeface="Cambria Math" panose="02040503050406030204" pitchFamily="18" charset="0"/>
                          </a:rPr>
                          <m:t>2</m:t>
                        </m:r>
                      </m:sup>
                    </m:sSup>
                    <m:r>
                      <a:rPr lang="fr-CH" sz="2800" b="0" i="1" smtClean="0">
                        <a:solidFill>
                          <a:srgbClr val="0070C0"/>
                        </a:solidFill>
                        <a:latin typeface="Cambria Math" panose="02040503050406030204" pitchFamily="18" charset="0"/>
                      </a:rPr>
                      <m:t>+</m:t>
                    </m:r>
                    <m:sSub>
                      <m:sSubPr>
                        <m:ctrlPr>
                          <a:rPr lang="fr-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𝑉𝑎𝑟</m:t>
                        </m:r>
                      </m:e>
                      <m:sub>
                        <m:r>
                          <a:rPr lang="fr-CH" sz="2800" i="1">
                            <a:solidFill>
                              <a:srgbClr val="0070C0"/>
                            </a:solidFill>
                            <a:latin typeface="Cambria Math" panose="02040503050406030204" pitchFamily="18" charset="0"/>
                          </a:rPr>
                          <m:t>𝐷</m:t>
                        </m:r>
                      </m:sub>
                    </m:sSub>
                    <m:d>
                      <m:dPr>
                        <m:begChr m:val="["/>
                        <m:endChr m:val="]"/>
                        <m:ctrlPr>
                          <a:rPr lang="fr-CH" sz="2800" i="1">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r>
                          <a:rPr lang="fr-CH" sz="2800" b="0" i="1" smtClean="0">
                            <a:solidFill>
                              <a:srgbClr val="0070C0"/>
                            </a:solidFill>
                            <a:latin typeface="Cambria Math" panose="02040503050406030204" pitchFamily="18" charset="0"/>
                            <a:ea typeface="Cambria Math" panose="02040503050406030204" pitchFamily="18" charset="0"/>
                          </a:rPr>
                          <m:t>𝜎</m:t>
                        </m:r>
                      </m:e>
                      <m:sup>
                        <m:r>
                          <a:rPr lang="fr-CH" sz="2800" b="0" i="1" smtClean="0">
                            <a:solidFill>
                              <a:srgbClr val="0070C0"/>
                            </a:solidFill>
                            <a:latin typeface="Cambria Math" panose="02040503050406030204" pitchFamily="18" charset="0"/>
                          </a:rPr>
                          <m:t>2</m:t>
                        </m:r>
                      </m:sup>
                    </m:sSup>
                  </m:oMath>
                </a14:m>
                <a:br>
                  <a:rPr lang="fr-CH" dirty="0">
                    <a:solidFill>
                      <a:srgbClr val="0070C0"/>
                    </a:solidFill>
                  </a:rPr>
                </a:br>
                <a:br>
                  <a:rPr lang="fr-CH" dirty="0">
                    <a:solidFill>
                      <a:srgbClr val="0070C0"/>
                    </a:solidFill>
                  </a:rPr>
                </a:br>
                <a:br>
                  <a:rPr lang="fr-CH" dirty="0">
                    <a:solidFill>
                      <a:srgbClr val="0070C0"/>
                    </a:solidFill>
                  </a:rPr>
                </a:br>
                <a:endParaRPr lang="en-GB" dirty="0">
                  <a:solidFill>
                    <a:srgbClr val="0070C0"/>
                  </a:solidFill>
                  <a:latin typeface="Arial" panose="020B0604020202020204" pitchFamily="34" charset="0"/>
                </a:endParaRPr>
              </a:p>
              <a:p>
                <a:r>
                  <a:rPr lang="en-GB" dirty="0">
                    <a:solidFill>
                      <a:srgbClr val="0070C0"/>
                    </a:solidFill>
                    <a:latin typeface="Arial" panose="020B0604020202020204" pitchFamily="34" charset="0"/>
                  </a:rPr>
                  <a:t>Unfortunately, we cannot calculate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the bias and variance if we don’t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know the true classification function</a:t>
                </a:r>
              </a:p>
            </p:txBody>
          </p:sp>
        </mc:Choice>
        <mc:Fallback xmlns="">
          <p:sp>
            <p:nvSpPr>
              <p:cNvPr id="12" name="Content Placeholder 11">
                <a:extLst>
                  <a:ext uri="{FF2B5EF4-FFF2-40B4-BE49-F238E27FC236}">
                    <a16:creationId xmlns:a16="http://schemas.microsoft.com/office/drawing/2014/main" id="{C211B6E6-ABA7-3C82-8003-FC3210546642}"/>
                  </a:ext>
                </a:extLst>
              </p:cNvPr>
              <p:cNvSpPr>
                <a:spLocks noGrp="1" noRot="1" noChangeAspect="1" noMove="1" noResize="1" noEditPoints="1" noAdjustHandles="1" noChangeArrowheads="1" noChangeShapeType="1" noTextEdit="1"/>
              </p:cNvSpPr>
              <p:nvPr>
                <p:ph idx="1"/>
              </p:nvPr>
            </p:nvSpPr>
            <p:spPr>
              <a:xfrm>
                <a:off x="200699" y="1825625"/>
                <a:ext cx="10515600" cy="4351338"/>
              </a:xfrm>
              <a:blipFill>
                <a:blip r:embed="rId2"/>
                <a:stretch>
                  <a:fillRect l="-965"/>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47FA19B5-4563-B407-1B8A-88A5AFEEA22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1EABE0A-8295-E0B4-501C-CA9F4131752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3" name="TextBox 12">
            <a:extLst>
              <a:ext uri="{FF2B5EF4-FFF2-40B4-BE49-F238E27FC236}">
                <a16:creationId xmlns:a16="http://schemas.microsoft.com/office/drawing/2014/main" id="{803ACD86-669D-F73E-9A65-837F581E5017}"/>
              </a:ext>
            </a:extLst>
          </p:cNvPr>
          <p:cNvSpPr txBox="1"/>
          <p:nvPr/>
        </p:nvSpPr>
        <p:spPr>
          <a:xfrm>
            <a:off x="1210947" y="2674873"/>
            <a:ext cx="1723036" cy="369332"/>
          </a:xfrm>
          <a:prstGeom prst="rect">
            <a:avLst/>
          </a:prstGeom>
          <a:noFill/>
        </p:spPr>
        <p:txBody>
          <a:bodyPr wrap="none" rtlCol="0">
            <a:spAutoFit/>
          </a:bodyPr>
          <a:lstStyle/>
          <a:p>
            <a:r>
              <a:rPr lang="en-CH" dirty="0"/>
              <a:t>Prediction error</a:t>
            </a:r>
          </a:p>
        </p:txBody>
      </p:sp>
      <p:sp>
        <p:nvSpPr>
          <p:cNvPr id="14" name="TextBox 13">
            <a:extLst>
              <a:ext uri="{FF2B5EF4-FFF2-40B4-BE49-F238E27FC236}">
                <a16:creationId xmlns:a16="http://schemas.microsoft.com/office/drawing/2014/main" id="{FB6E0A41-7ED4-115D-6A2A-D802E0B45B49}"/>
              </a:ext>
            </a:extLst>
          </p:cNvPr>
          <p:cNvSpPr txBox="1"/>
          <p:nvPr/>
        </p:nvSpPr>
        <p:spPr>
          <a:xfrm>
            <a:off x="4979371" y="2674873"/>
            <a:ext cx="1136914" cy="369332"/>
          </a:xfrm>
          <a:prstGeom prst="rect">
            <a:avLst/>
          </a:prstGeom>
          <a:noFill/>
        </p:spPr>
        <p:txBody>
          <a:bodyPr wrap="none" rtlCol="0">
            <a:spAutoFit/>
          </a:bodyPr>
          <a:lstStyle/>
          <a:p>
            <a:r>
              <a:rPr lang="en-CH" dirty="0"/>
              <a:t>Bias error</a:t>
            </a:r>
          </a:p>
        </p:txBody>
      </p:sp>
      <p:sp>
        <p:nvSpPr>
          <p:cNvPr id="15" name="TextBox 14">
            <a:extLst>
              <a:ext uri="{FF2B5EF4-FFF2-40B4-BE49-F238E27FC236}">
                <a16:creationId xmlns:a16="http://schemas.microsoft.com/office/drawing/2014/main" id="{7A608AED-3ECD-A9B1-EE47-27D751B18758}"/>
              </a:ext>
            </a:extLst>
          </p:cNvPr>
          <p:cNvSpPr txBox="1"/>
          <p:nvPr/>
        </p:nvSpPr>
        <p:spPr>
          <a:xfrm>
            <a:off x="7561306" y="2674873"/>
            <a:ext cx="1577676" cy="369332"/>
          </a:xfrm>
          <a:prstGeom prst="rect">
            <a:avLst/>
          </a:prstGeom>
          <a:noFill/>
        </p:spPr>
        <p:txBody>
          <a:bodyPr wrap="none" rtlCol="0">
            <a:spAutoFit/>
          </a:bodyPr>
          <a:lstStyle/>
          <a:p>
            <a:r>
              <a:rPr lang="en-CH" dirty="0"/>
              <a:t>Variance error</a:t>
            </a:r>
          </a:p>
        </p:txBody>
      </p:sp>
      <p:sp>
        <p:nvSpPr>
          <p:cNvPr id="16" name="TextBox 15">
            <a:extLst>
              <a:ext uri="{FF2B5EF4-FFF2-40B4-BE49-F238E27FC236}">
                <a16:creationId xmlns:a16="http://schemas.microsoft.com/office/drawing/2014/main" id="{73D292CD-0ABE-8982-E63A-332A99BC1EF4}"/>
              </a:ext>
            </a:extLst>
          </p:cNvPr>
          <p:cNvSpPr txBox="1"/>
          <p:nvPr/>
        </p:nvSpPr>
        <p:spPr>
          <a:xfrm>
            <a:off x="9669926" y="2682528"/>
            <a:ext cx="1185004" cy="369332"/>
          </a:xfrm>
          <a:prstGeom prst="rect">
            <a:avLst/>
          </a:prstGeom>
          <a:noFill/>
        </p:spPr>
        <p:txBody>
          <a:bodyPr wrap="none" rtlCol="0">
            <a:spAutoFit/>
          </a:bodyPr>
          <a:lstStyle/>
          <a:p>
            <a:r>
              <a:rPr lang="en-CH" dirty="0"/>
              <a:t>Data error</a:t>
            </a:r>
          </a:p>
        </p:txBody>
      </p:sp>
      <p:pic>
        <p:nvPicPr>
          <p:cNvPr id="20" name="Picture 2">
            <a:extLst>
              <a:ext uri="{FF2B5EF4-FFF2-40B4-BE49-F238E27FC236}">
                <a16:creationId xmlns:a16="http://schemas.microsoft.com/office/drawing/2014/main" id="{E8988F9D-1AFA-7520-5063-F65EB7DC3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78" y="3429000"/>
            <a:ext cx="2374950" cy="31327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8F28D6-E746-FA86-6715-6BC24A6452E3}"/>
              </a:ext>
            </a:extLst>
          </p:cNvPr>
          <p:cNvSpPr txBox="1"/>
          <p:nvPr/>
        </p:nvSpPr>
        <p:spPr>
          <a:xfrm>
            <a:off x="2431504" y="5992297"/>
            <a:ext cx="5129802" cy="369332"/>
          </a:xfrm>
          <a:prstGeom prst="rect">
            <a:avLst/>
          </a:prstGeom>
          <a:noFill/>
        </p:spPr>
        <p:txBody>
          <a:bodyPr wrap="none" rtlCol="0">
            <a:spAutoFit/>
          </a:bodyPr>
          <a:lstStyle/>
          <a:p>
            <a:r>
              <a:rPr lang="en-GB" dirty="0">
                <a:hlinkClick r:id="rId5"/>
              </a:rPr>
              <a:t>https://</a:t>
            </a:r>
            <a:r>
              <a:rPr lang="en-GB" dirty="0" err="1">
                <a:hlinkClick r:id="rId5"/>
              </a:rPr>
              <a:t>en.wikipedia.org</a:t>
            </a:r>
            <a:r>
              <a:rPr lang="en-GB" dirty="0">
                <a:hlinkClick r:id="rId5"/>
              </a:rPr>
              <a:t>/wiki/Bias-</a:t>
            </a:r>
            <a:r>
              <a:rPr lang="en-GB" dirty="0" err="1">
                <a:hlinkClick r:id="rId5"/>
              </a:rPr>
              <a:t>variance_tradeoff</a:t>
            </a:r>
            <a:endParaRPr lang="en-CH" dirty="0"/>
          </a:p>
        </p:txBody>
      </p:sp>
    </p:spTree>
    <p:extLst>
      <p:ext uri="{BB962C8B-B14F-4D97-AF65-F5344CB8AC3E}">
        <p14:creationId xmlns:p14="http://schemas.microsoft.com/office/powerpoint/2010/main" val="41292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0463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 Framework</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70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 dropout)</a:t>
            </a:r>
          </a:p>
          <a:p>
            <a:r>
              <a:rPr lang="en-CH" dirty="0">
                <a:solidFill>
                  <a:srgbClr val="0070C0"/>
                </a:solidFill>
              </a:rPr>
              <a:t>Callbacks, early stopping</a:t>
            </a:r>
          </a:p>
          <a:p>
            <a:r>
              <a:rPr lang="en-CH" dirty="0">
                <a:solidFill>
                  <a:srgbClr val="0070C0"/>
                </a:solidFill>
              </a:rPr>
              <a:t>Update existing model with new data</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Multiple outputs</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
                      <m:sSubPr>
                        <m:ctrlPr>
                          <a:rPr lang="en-CH" sz="3600" i="1" smtClean="0">
                            <a:solidFill>
                              <a:srgbClr val="0070C0"/>
                            </a:solidFill>
                            <a:latin typeface="Cambria Math" panose="02040503050406030204" pitchFamily="18" charset="0"/>
                          </a:rPr>
                        </m:ctrlPr>
                      </m:sSub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i="1">
                            <a:solidFill>
                              <a:srgbClr val="0070C0"/>
                            </a:solidFill>
                            <a:latin typeface="Cambria Math" panose="02040503050406030204" pitchFamily="18" charset="0"/>
                            <a:ea typeface="Cambria Math" panose="02040503050406030204" pitchFamily="18" charset="0"/>
                          </a:rPr>
                          <m:t>𝐾</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002844" y="330228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810585" y="257360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80036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508000" y="2630487"/>
            <a:ext cx="31496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CART, 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74FBE-18D9-C6B0-0CF1-7BA29CC30CF8}"/>
                  </a:ext>
                </a:extLst>
              </p:cNvPr>
              <p:cNvSpPr txBox="1"/>
              <p:nvPr/>
            </p:nvSpPr>
            <p:spPr>
              <a:xfrm>
                <a:off x="3459902" y="6251324"/>
                <a:ext cx="5817490" cy="369332"/>
              </a:xfrm>
              <a:prstGeom prst="rect">
                <a:avLst/>
              </a:prstGeom>
              <a:noFill/>
            </p:spPr>
            <p:txBody>
              <a:bodyPr wrap="none" rtlCol="0">
                <a:spAutoFit/>
              </a:bodyPr>
              <a:lstStyle/>
              <a:p>
                <a:r>
                  <a:rPr lang="en-CH" dirty="0">
                    <a:solidFill>
                      <a:srgbClr val="0070C0"/>
                    </a:solidFill>
                  </a:rPr>
                  <a:t>If the maximal score is larger than </a:t>
                </a:r>
                <a14:m>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𝛾</m:t>
                    </m:r>
                  </m:oMath>
                </a14:m>
                <a:r>
                  <a:rPr lang="en-CH" dirty="0">
                    <a:solidFill>
                      <a:srgbClr val="0070C0"/>
                    </a:solidFill>
                  </a:rPr>
                  <a:t>, we have a valid split </a:t>
                </a:r>
              </a:p>
            </p:txBody>
          </p:sp>
        </mc:Choice>
        <mc:Fallback xmlns="">
          <p:sp>
            <p:nvSpPr>
              <p:cNvPr id="6" name="TextBox 5">
                <a:extLst>
                  <a:ext uri="{FF2B5EF4-FFF2-40B4-BE49-F238E27FC236}">
                    <a16:creationId xmlns:a16="http://schemas.microsoft.com/office/drawing/2014/main" id="{CC574FBE-18D9-C6B0-0CF1-7BA29CC30CF8}"/>
                  </a:ext>
                </a:extLst>
              </p:cNvPr>
              <p:cNvSpPr txBox="1">
                <a:spLocks noRot="1" noChangeAspect="1" noMove="1" noResize="1" noEditPoints="1" noAdjustHandles="1" noChangeArrowheads="1" noChangeShapeType="1" noTextEdit="1"/>
              </p:cNvSpPr>
              <p:nvPr/>
            </p:nvSpPr>
            <p:spPr>
              <a:xfrm>
                <a:off x="3459902" y="6251324"/>
                <a:ext cx="5817490" cy="369332"/>
              </a:xfrm>
              <a:prstGeom prst="rect">
                <a:avLst/>
              </a:prstGeom>
              <a:blipFill>
                <a:blip r:embed="rId5"/>
                <a:stretch>
                  <a:fillRect l="-871" t="-6667" b="-23333"/>
                </a:stretch>
              </a:blipFill>
            </p:spPr>
            <p:txBody>
              <a:bodyPr/>
              <a:lstStyle/>
              <a:p>
                <a:r>
                  <a:rPr lang="en-CH">
                    <a:noFill/>
                  </a:rPr>
                  <a:t> </a:t>
                </a:r>
              </a:p>
            </p:txBody>
          </p:sp>
        </mc:Fallback>
      </mc:AlternateContent>
    </p:spTree>
    <p:extLst>
      <p:ext uri="{BB962C8B-B14F-4D97-AF65-F5344CB8AC3E}">
        <p14:creationId xmlns:p14="http://schemas.microsoft.com/office/powerpoint/2010/main" val="415660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8</m:t>
                      </m:r>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=9.31</m:t>
                        </m:r>
                      </m:oMath>
                    </m:oMathPara>
                  </a14:m>
                  <a:endParaRPr lang="en-CH" sz="2400" dirty="0">
                    <a:solidFill>
                      <a:srgbClr val="0070C0"/>
                    </a:solidFill>
                  </a:endParaRPr>
                </a:p>
              </p:txBody>
            </p:sp>
          </mc:Choice>
          <mc:Fallback>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=5.10</m:t>
                      </m:r>
                    </m:oMath>
                  </m:oMathPara>
                </a14:m>
                <a:endParaRPr lang="en-CH" sz="2400" dirty="0">
                  <a:solidFill>
                    <a:srgbClr val="0070C0"/>
                  </a:solidFill>
                </a:endParaRPr>
              </a:p>
            </p:txBody>
          </p:sp>
        </mc:Choice>
        <mc:Fallback>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9"/>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20"/>
          <a:stretch>
            <a:fillRect/>
          </a:stretch>
        </p:blipFill>
        <p:spPr>
          <a:xfrm>
            <a:off x="5017648" y="526486"/>
            <a:ext cx="5925207" cy="4333115"/>
          </a:xfrm>
          <a:prstGeom prst="rect">
            <a:avLst/>
          </a:prstGeom>
        </p:spPr>
      </p:pic>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29" name="Picture 28">
            <a:extLst>
              <a:ext uri="{FF2B5EF4-FFF2-40B4-BE49-F238E27FC236}">
                <a16:creationId xmlns:a16="http://schemas.microsoft.com/office/drawing/2014/main" id="{79A24CBD-B041-AE9E-6179-D09BF19B7584}"/>
              </a:ext>
            </a:extLst>
          </p:cNvPr>
          <p:cNvPicPr>
            <a:picLocks noChangeAspect="1"/>
          </p:cNvPicPr>
          <p:nvPr/>
        </p:nvPicPr>
        <p:blipFill>
          <a:blip r:embed="rId31"/>
          <a:stretch>
            <a:fillRect/>
          </a:stretch>
        </p:blipFill>
        <p:spPr>
          <a:xfrm>
            <a:off x="5017648" y="526486"/>
            <a:ext cx="5925207" cy="4333115"/>
          </a:xfrm>
          <a:prstGeom prst="rect">
            <a:avLst/>
          </a:prstGeom>
        </p:spPr>
      </p:pic>
    </p:spTree>
    <p:extLst>
      <p:ext uri="{BB962C8B-B14F-4D97-AF65-F5344CB8AC3E}">
        <p14:creationId xmlns:p14="http://schemas.microsoft.com/office/powerpoint/2010/main" val="2199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C9FEEE69-B55B-6EDA-5B72-0E5040785842}"/>
              </a:ext>
            </a:extLst>
          </p:cNvPr>
          <p:cNvPicPr>
            <a:picLocks noChangeAspect="1"/>
          </p:cNvPicPr>
          <p:nvPr/>
        </p:nvPicPr>
        <p:blipFill>
          <a:blip r:embed="rId3"/>
          <a:stretch>
            <a:fillRect/>
          </a:stretch>
        </p:blipFill>
        <p:spPr>
          <a:xfrm>
            <a:off x="3179951" y="1338256"/>
            <a:ext cx="7536348" cy="534914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9251E73-F3E6-C58F-0079-BC44FE3CC967}"/>
                  </a:ext>
                </a:extLst>
              </p:cNvPr>
              <p:cNvSpPr txBox="1"/>
              <p:nvPr/>
            </p:nvSpPr>
            <p:spPr>
              <a:xfrm>
                <a:off x="3111062" y="3236253"/>
                <a:ext cx="622212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m:oMathPara>
                </a14:m>
                <a:endParaRPr lang="en-CH" dirty="0"/>
              </a:p>
            </p:txBody>
          </p:sp>
        </mc:Choice>
        <mc:Fallback>
          <p:sp>
            <p:nvSpPr>
              <p:cNvPr id="7" name="TextBox 6">
                <a:extLst>
                  <a:ext uri="{FF2B5EF4-FFF2-40B4-BE49-F238E27FC236}">
                    <a16:creationId xmlns:a16="http://schemas.microsoft.com/office/drawing/2014/main" id="{F9251E73-F3E6-C58F-0079-BC44FE3CC967}"/>
                  </a:ext>
                </a:extLst>
              </p:cNvPr>
              <p:cNvSpPr txBox="1">
                <a:spLocks noRot="1" noChangeAspect="1" noMove="1" noResize="1" noEditPoints="1" noAdjustHandles="1" noChangeArrowheads="1" noChangeShapeType="1" noTextEdit="1"/>
              </p:cNvSpPr>
              <p:nvPr/>
            </p:nvSpPr>
            <p:spPr>
              <a:xfrm>
                <a:off x="3111062" y="3236253"/>
                <a:ext cx="6222124" cy="390748"/>
              </a:xfrm>
              <a:prstGeom prst="rect">
                <a:avLst/>
              </a:prstGeom>
              <a:blipFill>
                <a:blip r:embed="rId4"/>
                <a:stretch>
                  <a:fillRect b="-937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1C4C180-D043-6DAC-8FAA-7DCF18BFAAC5}"/>
                  </a:ext>
                </a:extLst>
              </p:cNvPr>
              <p:cNvSpPr txBox="1"/>
              <p:nvPr/>
            </p:nvSpPr>
            <p:spPr>
              <a:xfrm>
                <a:off x="3111062" y="3236253"/>
                <a:ext cx="622212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m:oMathPara>
                </a14:m>
                <a:endParaRPr lang="en-CH" dirty="0"/>
              </a:p>
            </p:txBody>
          </p:sp>
        </mc:Choice>
        <mc:Fallback>
          <p:sp>
            <p:nvSpPr>
              <p:cNvPr id="9" name="TextBox 8">
                <a:extLst>
                  <a:ext uri="{FF2B5EF4-FFF2-40B4-BE49-F238E27FC236}">
                    <a16:creationId xmlns:a16="http://schemas.microsoft.com/office/drawing/2014/main" id="{81C4C180-D043-6DAC-8FAA-7DCF18BFAAC5}"/>
                  </a:ext>
                </a:extLst>
              </p:cNvPr>
              <p:cNvSpPr txBox="1">
                <a:spLocks noRot="1" noChangeAspect="1" noMove="1" noResize="1" noEditPoints="1" noAdjustHandles="1" noChangeArrowheads="1" noChangeShapeType="1" noTextEdit="1"/>
              </p:cNvSpPr>
              <p:nvPr/>
            </p:nvSpPr>
            <p:spPr>
              <a:xfrm>
                <a:off x="3111062" y="3236253"/>
                <a:ext cx="6222124" cy="390748"/>
              </a:xfrm>
              <a:prstGeom prst="rect">
                <a:avLst/>
              </a:prstGeom>
              <a:blipFill>
                <a:blip r:embed="rId4"/>
                <a:stretch>
                  <a:fillRect b="-9375"/>
                </a:stretch>
              </a:blipFill>
            </p:spPr>
            <p:txBody>
              <a:bodyPr/>
              <a:lstStyle/>
              <a:p>
                <a:r>
                  <a:rPr lang="en-CH">
                    <a:noFill/>
                  </a:rPr>
                  <a:t> </a:t>
                </a:r>
              </a:p>
            </p:txBody>
          </p:sp>
        </mc:Fallback>
      </mc:AlternateContent>
    </p:spTree>
    <p:extLst>
      <p:ext uri="{BB962C8B-B14F-4D97-AF65-F5344CB8AC3E}">
        <p14:creationId xmlns:p14="http://schemas.microsoft.com/office/powerpoint/2010/main" val="109645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lstStyle/>
              <a:p>
                <a:r>
                  <a:rPr lang="en-CH" dirty="0">
                    <a:solidFill>
                      <a:srgbClr val="0070C0"/>
                    </a:solidFill>
                  </a:rPr>
                  <a:t>Instead of testing each value of a numeric feature as a potential th</a:t>
                </a:r>
                <a:r>
                  <a:rPr lang="en-GB" dirty="0">
                    <a:solidFill>
                      <a:srgbClr val="0070C0"/>
                    </a:solidFill>
                  </a:rPr>
                  <a:t>re</a:t>
                </a:r>
                <a:r>
                  <a:rPr lang="en-CH" dirty="0">
                    <a:solidFill>
                      <a:srgbClr val="0070C0"/>
                    </a:solidFill>
                  </a:rPr>
                  <a:t>shold, XGBoost has a</a:t>
                </a:r>
                <a:r>
                  <a:rPr lang="en-GB" dirty="0">
                    <a:solidFill>
                      <a:srgbClr val="0070C0"/>
                    </a:solidFill>
                  </a:rPr>
                  <a:t>n</a:t>
                </a:r>
                <a:r>
                  <a:rPr lang="en-CH" dirty="0">
                    <a:solidFill>
                      <a:srgbClr val="0070C0"/>
                    </a:solidFill>
                  </a:rPr>
                  <a:t> approximate </a:t>
                </a:r>
                <a:r>
                  <a:rPr lang="en-CH" i="1" dirty="0">
                    <a:solidFill>
                      <a:srgbClr val="FF0000"/>
                    </a:solidFill>
                  </a:rPr>
                  <a:t>histogram</a:t>
                </a:r>
                <a:r>
                  <a:rPr lang="en-CH" dirty="0">
                    <a:solidFill>
                      <a:srgbClr val="0070C0"/>
                    </a:solidFill>
                  </a:rPr>
                  <a:t>-based algorithm, which only allows splits at certain percentiles. </a:t>
                </a:r>
              </a:p>
              <a:p>
                <a:r>
                  <a:rPr lang="en-CH" dirty="0">
                    <a:solidFill>
                      <a:srgbClr val="0070C0"/>
                    </a:solidFill>
                  </a:rPr>
                  <a:t>Each interval contains datapoints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oMath>
                </a14:m>
                <a:r>
                  <a:rPr lang="en-CH" dirty="0">
                    <a:solidFill>
                      <a:srgbClr val="0070C0"/>
                    </a:solidFill>
                  </a:rPr>
                  <a:t> with a similar sum of hessian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oMath>
                </a14:m>
                <a:r>
                  <a:rPr lang="en-CH" dirty="0">
                    <a:solidFill>
                      <a:srgbClr val="0070C0"/>
                    </a:solidFill>
                  </a:rPr>
                  <a:t> </a:t>
                </a:r>
              </a:p>
              <a:p>
                <a:r>
                  <a:rPr lang="en-CH"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dirty="0">
                    <a:solidFill>
                      <a:srgbClr val="0070C0"/>
                    </a:solidFill>
                  </a:rPr>
                  <a:t> if all missing values are assigned to this direction. </a:t>
                </a:r>
              </a:p>
              <a:p>
                <a:endParaRPr lang="en-CH" dirty="0">
                  <a:solidFill>
                    <a:srgbClr val="0070C0"/>
                  </a:solidFill>
                </a:endParaRPr>
              </a:p>
              <a:p>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histogram splits</a:t>
            </a:r>
          </a:p>
        </p:txBody>
      </p:sp>
      <p:pic>
        <p:nvPicPr>
          <p:cNvPr id="6" name="Picture 5">
            <a:extLst>
              <a:ext uri="{FF2B5EF4-FFF2-40B4-BE49-F238E27FC236}">
                <a16:creationId xmlns:a16="http://schemas.microsoft.com/office/drawing/2014/main" id="{BA8DECE2-B137-D77D-06E4-69767444646B}"/>
              </a:ext>
            </a:extLst>
          </p:cNvPr>
          <p:cNvPicPr>
            <a:picLocks noChangeAspect="1"/>
          </p:cNvPicPr>
          <p:nvPr/>
        </p:nvPicPr>
        <p:blipFill>
          <a:blip r:embed="rId2"/>
          <a:stretch>
            <a:fillRect/>
          </a:stretch>
        </p:blipFill>
        <p:spPr>
          <a:xfrm>
            <a:off x="3000215" y="2268732"/>
            <a:ext cx="6851081" cy="3587261"/>
          </a:xfrm>
          <a:prstGeom prst="rect">
            <a:avLst/>
          </a:prstGeom>
        </p:spPr>
      </p:pic>
    </p:spTree>
    <p:extLst>
      <p:ext uri="{BB962C8B-B14F-4D97-AF65-F5344CB8AC3E}">
        <p14:creationId xmlns:p14="http://schemas.microsoft.com/office/powerpoint/2010/main" val="197663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DE70-4269-838C-DB07-70515F3B4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8C509-EF81-4ABD-0AC4-D3F3674C49ED}"/>
              </a:ext>
            </a:extLst>
          </p:cNvPr>
          <p:cNvSpPr>
            <a:spLocks noGrp="1"/>
          </p:cNvSpPr>
          <p:nvPr>
            <p:ph type="title"/>
          </p:nvPr>
        </p:nvSpPr>
        <p:spPr/>
        <p:txBody>
          <a:bodyPr/>
          <a:lstStyle/>
          <a:p>
            <a:r>
              <a:rPr lang="en-CH" dirty="0"/>
              <a:t>XGBoost – missing values</a:t>
            </a:r>
          </a:p>
        </p:txBody>
      </p:sp>
      <p:pic>
        <p:nvPicPr>
          <p:cNvPr id="3" name="Picture 2">
            <a:extLst>
              <a:ext uri="{FF2B5EF4-FFF2-40B4-BE49-F238E27FC236}">
                <a16:creationId xmlns:a16="http://schemas.microsoft.com/office/drawing/2014/main" id="{9C1F5D60-974C-7583-B040-E008850D2F2C}"/>
              </a:ext>
            </a:extLst>
          </p:cNvPr>
          <p:cNvPicPr>
            <a:picLocks noChangeAspect="1"/>
          </p:cNvPicPr>
          <p:nvPr/>
        </p:nvPicPr>
        <p:blipFill>
          <a:blip r:embed="rId2"/>
          <a:stretch>
            <a:fillRect/>
          </a:stretch>
        </p:blipFill>
        <p:spPr>
          <a:xfrm>
            <a:off x="6096000" y="1725955"/>
            <a:ext cx="4372805" cy="4766920"/>
          </a:xfrm>
          <a:prstGeom prst="rect">
            <a:avLst/>
          </a:prstGeom>
        </p:spPr>
      </p:pic>
      <p:pic>
        <p:nvPicPr>
          <p:cNvPr id="4" name="Picture 3">
            <a:extLst>
              <a:ext uri="{FF2B5EF4-FFF2-40B4-BE49-F238E27FC236}">
                <a16:creationId xmlns:a16="http://schemas.microsoft.com/office/drawing/2014/main" id="{66FF89C5-DB6E-7BBD-CF09-D6D655FC636C}"/>
              </a:ext>
            </a:extLst>
          </p:cNvPr>
          <p:cNvPicPr>
            <a:picLocks noChangeAspect="1"/>
          </p:cNvPicPr>
          <p:nvPr/>
        </p:nvPicPr>
        <p:blipFill>
          <a:blip r:embed="rId3"/>
          <a:stretch>
            <a:fillRect/>
          </a:stretch>
        </p:blipFill>
        <p:spPr>
          <a:xfrm>
            <a:off x="1287194" y="2637595"/>
            <a:ext cx="3962400" cy="1892300"/>
          </a:xfrm>
          <a:prstGeom prst="rect">
            <a:avLst/>
          </a:prstGeom>
        </p:spPr>
      </p:pic>
    </p:spTree>
    <p:extLst>
      <p:ext uri="{BB962C8B-B14F-4D97-AF65-F5344CB8AC3E}">
        <p14:creationId xmlns:p14="http://schemas.microsoft.com/office/powerpoint/2010/main" val="114631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85000" lnSpcReduction="1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Gaussian process (GP) and tree-parzen estimator (TPE) algorithms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r>
              <a:rPr lang="en-GB" dirty="0">
                <a:solidFill>
                  <a:srgbClr val="0070C0"/>
                </a:solidFill>
                <a:hlinkClick r:id="rId9"/>
              </a:rPr>
              <a:t>Optunity</a:t>
            </a:r>
            <a:r>
              <a:rPr lang="en-GB" dirty="0">
                <a:solidFill>
                  <a:srgbClr val="0070C0"/>
                </a:solidFill>
              </a:rPr>
              <a:t> (grid-, random-, evolutionary-, swarm-, Bayesian search)</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10"/>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 (not implemented in python)</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a:p>
            <a:r>
              <a:rPr lang="en-CH" dirty="0">
                <a:solidFill>
                  <a:srgbClr val="0070C0"/>
                </a:solidFill>
              </a:rPr>
              <a:t>Hyperopt support</a:t>
            </a:r>
            <a:r>
              <a:rPr lang="en-GB" dirty="0">
                <a:solidFill>
                  <a:srgbClr val="0070C0"/>
                </a:solidFill>
              </a:rPr>
              <a:t>s</a:t>
            </a:r>
            <a:r>
              <a:rPr lang="en-CH" dirty="0">
                <a:solidFill>
                  <a:srgbClr val="0070C0"/>
                </a:solidFill>
              </a:rPr>
              <a:t> nested parameter spaces</a:t>
            </a:r>
          </a:p>
          <a:p>
            <a:r>
              <a:rPr lang="en-CH" sz="2800" dirty="0">
                <a:solidFill>
                  <a:srgbClr val="0070C0"/>
                </a:solidFill>
              </a:rPr>
              <a:t>Hyperopt support</a:t>
            </a:r>
            <a:r>
              <a:rPr lang="en-GB" sz="2800" dirty="0">
                <a:solidFill>
                  <a:srgbClr val="0070C0"/>
                </a:solidFill>
              </a:rPr>
              <a:t>s</a:t>
            </a:r>
            <a:r>
              <a:rPr lang="en-CH" sz="28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83038" y="2452091"/>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29787" t="-23333" b="-50000"/>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2AD763-4EE4-C740-0E1D-FDA4F848851D}"/>
                  </a:ext>
                </a:extLst>
              </p:cNvPr>
              <p:cNvSpPr txBox="1"/>
              <p:nvPr/>
            </p:nvSpPr>
            <p:spPr>
              <a:xfrm>
                <a:off x="7654106" y="1070336"/>
                <a:ext cx="4335546" cy="1382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400" b="0" i="1" smtClean="0">
                          <a:solidFill>
                            <a:srgbClr val="0070C0"/>
                          </a:solidFill>
                          <a:latin typeface="Cambria Math" panose="02040503050406030204" pitchFamily="18" charset="0"/>
                        </a:rPr>
                        <m:t>𝑆</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r>
                            <a:rPr lang="fr-CH" sz="1400" b="0" i="1" smtClean="0">
                              <a:solidFill>
                                <a:srgbClr val="0070C0"/>
                              </a:solidFill>
                              <a:latin typeface="Cambria Math" panose="02040503050406030204" pitchFamily="18" charset="0"/>
                            </a:rPr>
                            <m:t>, </m:t>
                          </m:r>
                          <m:r>
                            <a:rPr lang="fr-CH" sz="1400" b="0" i="1" smtClean="0">
                              <a:solidFill>
                                <a:srgbClr val="0070C0"/>
                              </a:solidFill>
                              <a:latin typeface="Cambria Math" panose="02040503050406030204" pitchFamily="18" charset="0"/>
                            </a:rPr>
                            <m:t>𝑀</m:t>
                          </m:r>
                        </m:e>
                      </m:d>
                      <m:r>
                        <a:rPr lang="fr-CH" sz="1400" b="0" i="1" smtClean="0">
                          <a:solidFill>
                            <a:srgbClr val="0070C0"/>
                          </a:solidFill>
                          <a:latin typeface="Cambria Math" panose="02040503050406030204" pitchFamily="18" charset="0"/>
                        </a:rPr>
                        <m:t>=</m:t>
                      </m:r>
                      <m:sSub>
                        <m:sSubPr>
                          <m:ctrlPr>
                            <a:rPr lang="fr-CH" sz="1400" b="0" i="1" smtClean="0">
                              <a:solidFill>
                                <a:srgbClr val="0070C0"/>
                              </a:solidFill>
                              <a:latin typeface="Cambria Math" panose="02040503050406030204" pitchFamily="18" charset="0"/>
                            </a:rPr>
                          </m:ctrlPr>
                        </m:sSubPr>
                        <m:e>
                          <m:r>
                            <a:rPr lang="fr-CH" sz="1400" b="0" i="1" smtClean="0">
                              <a:solidFill>
                                <a:srgbClr val="0070C0"/>
                              </a:solidFill>
                              <a:latin typeface="Cambria Math" panose="02040503050406030204" pitchFamily="18" charset="0"/>
                            </a:rPr>
                            <m:t>𝐸𝐼</m:t>
                          </m:r>
                        </m:e>
                        <m:sub>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sub>
                      </m:sSub>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m:t>
                      </m:r>
                      <m:nary>
                        <m:naryPr>
                          <m:ctrlPr>
                            <a:rPr lang="fr-CH" sz="1400" b="0" i="1" smtClean="0">
                              <a:solidFill>
                                <a:srgbClr val="0070C0"/>
                              </a:solidFill>
                              <a:latin typeface="Cambria Math" panose="02040503050406030204" pitchFamily="18" charset="0"/>
                            </a:rPr>
                          </m:ctrlPr>
                        </m:naryPr>
                        <m:sub>
                          <m:r>
                            <m:rPr>
                              <m:brk m:alnAt="23"/>
                            </m:rPr>
                            <a:rPr lang="fr-CH" sz="1400" b="0" i="1" smtClean="0">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ea typeface="Cambria Math" panose="02040503050406030204" pitchFamily="18" charset="0"/>
                            </a:rPr>
                            <m:t>∞</m:t>
                          </m:r>
                        </m:sup>
                        <m:e>
                          <m:func>
                            <m:funcPr>
                              <m:ctrlPr>
                                <a:rPr lang="fr-CH" sz="1400" b="0" i="1" smtClean="0">
                                  <a:solidFill>
                                    <a:srgbClr val="0070C0"/>
                                  </a:solidFill>
                                  <a:latin typeface="Cambria Math" panose="02040503050406030204" pitchFamily="18" charset="0"/>
                                </a:rPr>
                              </m:ctrlPr>
                            </m:funcPr>
                            <m:fName>
                              <m:limLow>
                                <m:limLowPr>
                                  <m:ctrlPr>
                                    <a:rPr lang="fr-CH" sz="1400" b="0" i="1" smtClean="0">
                                      <a:solidFill>
                                        <a:srgbClr val="0070C0"/>
                                      </a:solidFill>
                                      <a:latin typeface="Cambria Math" panose="02040503050406030204" pitchFamily="18" charset="0"/>
                                    </a:rPr>
                                  </m:ctrlPr>
                                </m:limLowPr>
                                <m:e>
                                  <m:r>
                                    <m:rPr>
                                      <m:sty m:val="p"/>
                                    </m:rPr>
                                    <a:rPr lang="fr-CH" sz="1400" b="0" i="0" smtClean="0">
                                      <a:solidFill>
                                        <a:srgbClr val="0070C0"/>
                                      </a:solidFill>
                                      <a:latin typeface="Cambria Math" panose="02040503050406030204" pitchFamily="18" charset="0"/>
                                    </a:rPr>
                                    <m:t>max</m:t>
                                  </m:r>
                                </m:e>
                                <m:lim>
                                  <m:r>
                                    <a:rPr lang="fr-CH" sz="1400" b="0" i="1" smtClean="0">
                                      <a:solidFill>
                                        <a:srgbClr val="0070C0"/>
                                      </a:solidFill>
                                      <a:latin typeface="Cambria Math" panose="02040503050406030204" pitchFamily="18" charset="0"/>
                                    </a:rPr>
                                    <m:t> </m:t>
                                  </m:r>
                                </m:lim>
                              </m:limLow>
                            </m:fName>
                            <m:e>
                              <m:d>
                                <m:dPr>
                                  <m:ctrlPr>
                                    <a:rPr lang="fr-CH" sz="1400" b="0" i="1" smtClean="0">
                                      <a:solidFill>
                                        <a:srgbClr val="0070C0"/>
                                      </a:solidFill>
                                      <a:latin typeface="Cambria Math" panose="02040503050406030204" pitchFamily="18" charset="0"/>
                                    </a:rPr>
                                  </m:ctrlPr>
                                </m:dPr>
                                <m:e>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rPr>
                                    <m:t>𝑦</m:t>
                                  </m:r>
                                  <m:r>
                                    <a:rPr lang="fr-CH" sz="1400" b="0" i="1" smtClean="0">
                                      <a:solidFill>
                                        <a:srgbClr val="0070C0"/>
                                      </a:solidFill>
                                      <a:latin typeface="Cambria Math" panose="02040503050406030204" pitchFamily="18" charset="0"/>
                                    </a:rPr>
                                    <m:t>,0</m:t>
                                  </m:r>
                                </m:e>
                              </m:d>
                              <m:sSub>
                                <m:sSubPr>
                                  <m:ctrlPr>
                                    <a:rPr lang="fr-CH" sz="1400" b="0" i="1" smtClean="0">
                                      <a:solidFill>
                                        <a:srgbClr val="FF0000"/>
                                      </a:solidFill>
                                      <a:latin typeface="Cambria Math" panose="02040503050406030204" pitchFamily="18" charset="0"/>
                                    </a:rPr>
                                  </m:ctrlPr>
                                </m:sSubPr>
                                <m:e>
                                  <m:r>
                                    <a:rPr lang="fr-CH" sz="1400" b="0" i="1" smtClean="0">
                                      <a:solidFill>
                                        <a:srgbClr val="FF0000"/>
                                      </a:solidFill>
                                      <a:latin typeface="Cambria Math" panose="02040503050406030204" pitchFamily="18" charset="0"/>
                                    </a:rPr>
                                    <m:t>𝑝</m:t>
                                  </m:r>
                                </m:e>
                                <m:sub>
                                  <m:r>
                                    <a:rPr lang="fr-CH" sz="1400" b="0" i="1" smtClean="0">
                                      <a:solidFill>
                                        <a:srgbClr val="FF0000"/>
                                      </a:solidFill>
                                      <a:latin typeface="Cambria Math" panose="02040503050406030204" pitchFamily="18" charset="0"/>
                                    </a:rPr>
                                    <m:t>𝑀</m:t>
                                  </m:r>
                                </m:sub>
                              </m:sSub>
                              <m:d>
                                <m:dPr>
                                  <m:ctrlPr>
                                    <a:rPr lang="fr-CH" sz="1400" b="0" i="1" smtClean="0">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𝑦</m:t>
                                  </m:r>
                                </m:e>
                                <m:e>
                                  <m:r>
                                    <a:rPr lang="fr-CH" sz="1400" b="0" i="1" smtClean="0">
                                      <a:solidFill>
                                        <a:srgbClr val="FF000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𝑑𝑦</m:t>
                              </m:r>
                            </m:e>
                          </m:func>
                        </m:e>
                      </m:nary>
                      <m:r>
                        <a:rPr lang="fr-CH" sz="1400" b="0" i="1" smtClean="0">
                          <a:solidFill>
                            <a:srgbClr val="0070C0"/>
                          </a:solidFill>
                          <a:latin typeface="Cambria Math" panose="02040503050406030204" pitchFamily="18" charset="0"/>
                        </a:rPr>
                        <m:t>=</m:t>
                      </m:r>
                    </m:oMath>
                    <m:oMath xmlns:m="http://schemas.openxmlformats.org/officeDocument/2006/math">
                      <m:nary>
                        <m:naryPr>
                          <m:ctrlPr>
                            <a:rPr lang="fr-CH" sz="1400" i="1">
                              <a:solidFill>
                                <a:srgbClr val="0070C0"/>
                              </a:solidFill>
                              <a:latin typeface="Cambria Math" panose="02040503050406030204" pitchFamily="18" charset="0"/>
                            </a:rPr>
                          </m:ctrlPr>
                        </m:naryPr>
                        <m:sub>
                          <m:r>
                            <m:rPr>
                              <m:brk m:alnAt="23"/>
                            </m:rP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sSup>
                            <m:sSupPr>
                              <m:ctrlPr>
                                <a:rPr lang="fr-CH" sz="1400" i="1" smtClean="0">
                                  <a:solidFill>
                                    <a:srgbClr val="0070C0"/>
                                  </a:solidFill>
                                  <a:latin typeface="Cambria Math" panose="02040503050406030204" pitchFamily="18" charset="0"/>
                                  <a:ea typeface="Cambria Math" panose="02040503050406030204" pitchFamily="18" charset="0"/>
                                </a:rPr>
                              </m:ctrlPr>
                            </m:sSupPr>
                            <m:e>
                              <m:r>
                                <a:rPr lang="fr-CH" sz="1400" b="0" i="1" smtClean="0">
                                  <a:solidFill>
                                    <a:srgbClr val="0070C0"/>
                                  </a:solidFill>
                                  <a:latin typeface="Cambria Math" panose="02040503050406030204" pitchFamily="18" charset="0"/>
                                  <a:ea typeface="Cambria Math" panose="02040503050406030204" pitchFamily="18" charset="0"/>
                                </a:rPr>
                                <m:t>𝑦</m:t>
                              </m:r>
                            </m:e>
                            <m:sup>
                              <m:r>
                                <a:rPr lang="fr-CH" sz="14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1400" i="1">
                                  <a:solidFill>
                                    <a:srgbClr val="0070C0"/>
                                  </a:solidFill>
                                  <a:latin typeface="Cambria Math" panose="02040503050406030204" pitchFamily="18" charset="0"/>
                                </a:rPr>
                              </m:ctrlPr>
                            </m:funcPr>
                            <m:fName>
                              <m:limLow>
                                <m:limLowPr>
                                  <m:ctrlPr>
                                    <a:rPr lang="fr-CH" sz="1400" i="1">
                                      <a:solidFill>
                                        <a:srgbClr val="0070C0"/>
                                      </a:solidFill>
                                      <a:latin typeface="Cambria Math" panose="02040503050406030204" pitchFamily="18" charset="0"/>
                                    </a:rPr>
                                  </m:ctrlPr>
                                </m:limLowPr>
                                <m:e>
                                  <m:d>
                                    <m:dPr>
                                      <m:ctrlPr>
                                        <a:rPr lang="fr-CH" sz="1400" i="1">
                                          <a:solidFill>
                                            <a:srgbClr val="0070C0"/>
                                          </a:solidFill>
                                          <a:latin typeface="Cambria Math" panose="02040503050406030204" pitchFamily="18" charset="0"/>
                                        </a:rPr>
                                      </m:ctrlPr>
                                    </m:dPr>
                                    <m:e>
                                      <m:sSup>
                                        <m:sSupPr>
                                          <m:ctrlPr>
                                            <a:rPr lang="fr-CH" sz="1400" i="1">
                                              <a:solidFill>
                                                <a:srgbClr val="0070C0"/>
                                              </a:solidFill>
                                              <a:latin typeface="Cambria Math" panose="02040503050406030204" pitchFamily="18" charset="0"/>
                                            </a:rPr>
                                          </m:ctrlPr>
                                        </m:sSupPr>
                                        <m:e>
                                          <m:r>
                                            <a:rPr lang="fr-CH" sz="1400" i="1">
                                              <a:solidFill>
                                                <a:srgbClr val="0070C0"/>
                                              </a:solidFill>
                                              <a:latin typeface="Cambria Math" panose="02040503050406030204" pitchFamily="18" charset="0"/>
                                            </a:rPr>
                                            <m:t>𝑦</m:t>
                                          </m:r>
                                        </m:e>
                                        <m:sup>
                                          <m:r>
                                            <a:rPr lang="fr-CH" sz="1400" i="1">
                                              <a:solidFill>
                                                <a:srgbClr val="0070C0"/>
                                              </a:solidFill>
                                              <a:latin typeface="Cambria Math" panose="02040503050406030204" pitchFamily="18" charset="0"/>
                                            </a:rPr>
                                            <m:t>∗</m:t>
                                          </m:r>
                                        </m:sup>
                                      </m:sSup>
                                      <m: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rPr>
                                        <m:t>𝑦</m:t>
                                      </m:r>
                                    </m:e>
                                  </m:d>
                                </m:e>
                                <m:lim>
                                  <m:r>
                                    <a:rPr lang="fr-CH" sz="1400" i="1">
                                      <a:solidFill>
                                        <a:srgbClr val="0070C0"/>
                                      </a:solidFill>
                                      <a:latin typeface="Cambria Math" panose="02040503050406030204" pitchFamily="18" charset="0"/>
                                    </a:rPr>
                                    <m:t> </m:t>
                                  </m:r>
                                </m:lim>
                              </m:limLow>
                              <m:f>
                                <m:fPr>
                                  <m:ctrlPr>
                                    <a:rPr lang="fr-CH" sz="1400" i="1" smtClean="0">
                                      <a:solidFill>
                                        <a:srgbClr val="0070C0"/>
                                      </a:solidFill>
                                      <a:latin typeface="Cambria Math" panose="02040503050406030204" pitchFamily="18" charset="0"/>
                                    </a:rPr>
                                  </m:ctrlPr>
                                </m:fPr>
                                <m:num>
                                  <m:sSub>
                                    <m:sSubPr>
                                      <m:ctrlPr>
                                        <a:rPr lang="fr-CH" sz="1400" i="1">
                                          <a:solidFill>
                                            <a:srgbClr val="FF0000"/>
                                          </a:solidFill>
                                          <a:latin typeface="Cambria Math" panose="02040503050406030204" pitchFamily="18" charset="0"/>
                                        </a:rPr>
                                      </m:ctrlPr>
                                    </m:sSubPr>
                                    <m:e>
                                      <m:r>
                                        <a:rPr lang="fr-CH" sz="1400" i="1">
                                          <a:solidFill>
                                            <a:srgbClr val="FF0000"/>
                                          </a:solidFill>
                                          <a:latin typeface="Cambria Math" panose="02040503050406030204" pitchFamily="18" charset="0"/>
                                        </a:rPr>
                                        <m:t>𝑝</m:t>
                                      </m:r>
                                    </m:e>
                                    <m:sub>
                                      <m:r>
                                        <a:rPr lang="fr-CH" sz="1400" i="1">
                                          <a:solidFill>
                                            <a:srgbClr val="FF0000"/>
                                          </a:solidFill>
                                          <a:latin typeface="Cambria Math" panose="02040503050406030204" pitchFamily="18" charset="0"/>
                                        </a:rPr>
                                        <m:t>𝑀</m:t>
                                      </m:r>
                                    </m:sub>
                                  </m:sSub>
                                  <m:d>
                                    <m:dPr>
                                      <m:ctrlPr>
                                        <a:rPr lang="fr-CH" sz="1400" i="1">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𝑥</m:t>
                                      </m:r>
                                    </m:e>
                                    <m:e>
                                      <m:r>
                                        <a:rPr lang="fr-CH" sz="1400" b="0" i="1" smtClean="0">
                                          <a:solidFill>
                                            <a:srgbClr val="FF0000"/>
                                          </a:solidFill>
                                          <a:latin typeface="Cambria Math" panose="02040503050406030204" pitchFamily="18" charset="0"/>
                                        </a:rPr>
                                        <m:t>𝑦</m:t>
                                      </m:r>
                                    </m:e>
                                  </m:d>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𝑦</m:t>
                                      </m:r>
                                    </m:e>
                                  </m:d>
                                </m:num>
                                <m:den>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den>
                              </m:f>
                            </m:fName>
                            <m:e>
                              <m:r>
                                <a:rPr lang="fr-CH" sz="1400" i="1">
                                  <a:solidFill>
                                    <a:srgbClr val="0070C0"/>
                                  </a:solidFill>
                                  <a:latin typeface="Cambria Math" panose="02040503050406030204" pitchFamily="18" charset="0"/>
                                </a:rPr>
                                <m:t>𝑑𝑦</m:t>
                              </m:r>
                            </m:e>
                          </m:func>
                          <m:r>
                            <a:rPr lang="fr-CH" sz="1400" i="1">
                              <a:solidFill>
                                <a:srgbClr val="0070C0"/>
                              </a:solidFill>
                              <a:latin typeface="Cambria Math" panose="02040503050406030204" pitchFamily="18" charset="0"/>
                              <a:ea typeface="Cambria Math" panose="02040503050406030204" pitchFamily="18" charset="0"/>
                            </a:rPr>
                            <m:t>∝</m:t>
                          </m:r>
                          <m:sSup>
                            <m:sSupPr>
                              <m:ctrlPr>
                                <a:rPr lang="fr-CH" sz="1400" i="1">
                                  <a:solidFill>
                                    <a:srgbClr val="0070C0"/>
                                  </a:solidFill>
                                  <a:latin typeface="Cambria Math" panose="02040503050406030204" pitchFamily="18" charset="0"/>
                                  <a:ea typeface="Cambria Math" panose="02040503050406030204" pitchFamily="18" charset="0"/>
                                </a:rPr>
                              </m:ctrlPr>
                            </m:sSupPr>
                            <m:e>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𝛾</m:t>
                                  </m:r>
                                  <m:r>
                                    <a:rPr lang="fr-CH" sz="1400" i="1">
                                      <a:solidFill>
                                        <a:srgbClr val="0070C0"/>
                                      </a:solidFill>
                                      <a:latin typeface="Cambria Math" panose="02040503050406030204" pitchFamily="18" charset="0"/>
                                      <a:ea typeface="Cambria Math" panose="02040503050406030204" pitchFamily="18" charset="0"/>
                                    </a:rPr>
                                    <m:t>+</m:t>
                                  </m:r>
                                  <m:f>
                                    <m:fPr>
                                      <m:ctrlPr>
                                        <a:rPr lang="fr-CH" sz="1400" i="1">
                                          <a:solidFill>
                                            <a:srgbClr val="0070C0"/>
                                          </a:solidFill>
                                          <a:latin typeface="Cambria Math" panose="02040503050406030204" pitchFamily="18" charset="0"/>
                                          <a:ea typeface="Cambria Math" panose="02040503050406030204" pitchFamily="18" charset="0"/>
                                        </a:rPr>
                                      </m:ctrlPr>
                                    </m:fPr>
                                    <m:num>
                                      <m:r>
                                        <a:rPr lang="fr-CH" sz="1400" i="1">
                                          <a:solidFill>
                                            <a:srgbClr val="00B050"/>
                                          </a:solidFill>
                                          <a:latin typeface="Cambria Math" panose="02040503050406030204" pitchFamily="18" charset="0"/>
                                          <a:ea typeface="Cambria Math" panose="02040503050406030204" pitchFamily="18" charset="0"/>
                                        </a:rPr>
                                        <m:t>𝑔</m:t>
                                      </m:r>
                                      <m:d>
                                        <m:dPr>
                                          <m:ctrlPr>
                                            <a:rPr lang="fr-CH" sz="1400" i="1">
                                              <a:solidFill>
                                                <a:srgbClr val="00B050"/>
                                              </a:solidFill>
                                              <a:latin typeface="Cambria Math" panose="02040503050406030204" pitchFamily="18" charset="0"/>
                                              <a:ea typeface="Cambria Math" panose="02040503050406030204" pitchFamily="18" charset="0"/>
                                            </a:rPr>
                                          </m:ctrlPr>
                                        </m:dPr>
                                        <m:e>
                                          <m:r>
                                            <a:rPr lang="fr-CH" sz="1400" i="1">
                                              <a:solidFill>
                                                <a:srgbClr val="00B050"/>
                                              </a:solidFill>
                                              <a:latin typeface="Cambria Math" panose="02040503050406030204" pitchFamily="18" charset="0"/>
                                              <a:ea typeface="Cambria Math" panose="02040503050406030204" pitchFamily="18" charset="0"/>
                                            </a:rPr>
                                            <m:t>𝑥</m:t>
                                          </m:r>
                                        </m:e>
                                      </m:d>
                                    </m:num>
                                    <m:den>
                                      <m:r>
                                        <a:rPr lang="fr-CH" sz="1400" i="1">
                                          <a:solidFill>
                                            <a:srgbClr val="FFC000"/>
                                          </a:solidFill>
                                          <a:latin typeface="Cambria Math" panose="02040503050406030204" pitchFamily="18" charset="0"/>
                                          <a:ea typeface="Cambria Math" panose="02040503050406030204" pitchFamily="18" charset="0"/>
                                        </a:rPr>
                                        <m:t>𝑙</m:t>
                                      </m:r>
                                      <m:d>
                                        <m:dPr>
                                          <m:ctrlPr>
                                            <a:rPr lang="fr-CH" sz="1400" i="1">
                                              <a:solidFill>
                                                <a:srgbClr val="FFC000"/>
                                              </a:solidFill>
                                              <a:latin typeface="Cambria Math" panose="02040503050406030204" pitchFamily="18" charset="0"/>
                                              <a:ea typeface="Cambria Math" panose="02040503050406030204" pitchFamily="18" charset="0"/>
                                            </a:rPr>
                                          </m:ctrlPr>
                                        </m:dPr>
                                        <m:e>
                                          <m:r>
                                            <a:rPr lang="fr-CH" sz="1400" i="1">
                                              <a:solidFill>
                                                <a:srgbClr val="FFC000"/>
                                              </a:solidFill>
                                              <a:latin typeface="Cambria Math" panose="02040503050406030204" pitchFamily="18" charset="0"/>
                                              <a:ea typeface="Cambria Math" panose="02040503050406030204" pitchFamily="18" charset="0"/>
                                            </a:rPr>
                                            <m:t>𝑥</m:t>
                                          </m:r>
                                        </m:e>
                                      </m:d>
                                    </m:den>
                                  </m:f>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1−</m:t>
                                      </m:r>
                                      <m:r>
                                        <a:rPr lang="fr-CH" sz="1400" i="1">
                                          <a:solidFill>
                                            <a:srgbClr val="0070C0"/>
                                          </a:solidFill>
                                          <a:latin typeface="Cambria Math" panose="02040503050406030204" pitchFamily="18" charset="0"/>
                                          <a:ea typeface="Cambria Math" panose="02040503050406030204" pitchFamily="18" charset="0"/>
                                        </a:rPr>
                                        <m:t>𝛾</m:t>
                                      </m:r>
                                    </m:e>
                                  </m:d>
                                </m:e>
                              </m:d>
                            </m:e>
                            <m:sup>
                              <m:r>
                                <a:rPr lang="fr-CH" sz="1400" i="1">
                                  <a:solidFill>
                                    <a:srgbClr val="0070C0"/>
                                  </a:solidFill>
                                  <a:latin typeface="Cambria Math" panose="02040503050406030204" pitchFamily="18" charset="0"/>
                                  <a:ea typeface="Cambria Math" panose="02040503050406030204" pitchFamily="18" charset="0"/>
                                </a:rPr>
                                <m:t>−1</m:t>
                              </m:r>
                            </m:sup>
                          </m:sSup>
                          <m:r>
                            <m:rPr>
                              <m:nor/>
                            </m:rPr>
                            <a:rPr lang="fr-CH" sz="1400" i="1" dirty="0">
                              <a:solidFill>
                                <a:srgbClr val="0070C0"/>
                              </a:solidFill>
                              <a:latin typeface="Cambria Math" panose="02040503050406030204" pitchFamily="18" charset="0"/>
                            </a:rPr>
                            <m:t> </m:t>
                          </m:r>
                        </m:e>
                      </m:nary>
                    </m:oMath>
                  </m:oMathPara>
                </a14:m>
                <a:endParaRPr lang="fr-CH" sz="1400" i="1" dirty="0">
                  <a:solidFill>
                    <a:srgbClr val="0070C0"/>
                  </a:solidFill>
                  <a:latin typeface="Cambria Math" panose="02040503050406030204" pitchFamily="18" charset="0"/>
                </a:endParaRPr>
              </a:p>
              <a:p>
                <a:endParaRPr lang="en-CH" sz="2000" dirty="0"/>
              </a:p>
            </p:txBody>
          </p:sp>
        </mc:Choice>
        <mc:Fallback>
          <p:sp>
            <p:nvSpPr>
              <p:cNvPr id="6" name="TextBox 5">
                <a:extLst>
                  <a:ext uri="{FF2B5EF4-FFF2-40B4-BE49-F238E27FC236}">
                    <a16:creationId xmlns:a16="http://schemas.microsoft.com/office/drawing/2014/main" id="{5A2AD763-4EE4-C740-0E1D-FDA4F848851D}"/>
                  </a:ext>
                </a:extLst>
              </p:cNvPr>
              <p:cNvSpPr txBox="1">
                <a:spLocks noRot="1" noChangeAspect="1" noMove="1" noResize="1" noEditPoints="1" noAdjustHandles="1" noChangeArrowheads="1" noChangeShapeType="1" noTextEdit="1"/>
              </p:cNvSpPr>
              <p:nvPr/>
            </p:nvSpPr>
            <p:spPr>
              <a:xfrm>
                <a:off x="7654106" y="1070336"/>
                <a:ext cx="4335546" cy="1382879"/>
              </a:xfrm>
              <a:prstGeom prst="rect">
                <a:avLst/>
              </a:prstGeom>
              <a:blipFill>
                <a:blip r:embed="rId13"/>
                <a:stretch>
                  <a:fillRect l="-15452" t="-65138" b="-68807"/>
                </a:stretch>
              </a:blipFill>
            </p:spPr>
            <p:txBody>
              <a:bodyPr/>
              <a:lstStyle/>
              <a:p>
                <a:r>
                  <a:rPr lang="en-CH">
                    <a:noFill/>
                  </a:rPr>
                  <a:t> </a:t>
                </a:r>
              </a:p>
            </p:txBody>
          </p:sp>
        </mc:Fallback>
      </mc:AlternateContent>
    </p:spTree>
    <p:extLst>
      <p:ext uri="{BB962C8B-B14F-4D97-AF65-F5344CB8AC3E}">
        <p14:creationId xmlns:p14="http://schemas.microsoft.com/office/powerpoint/2010/main" val="1392740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4</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58929</TotalTime>
  <Words>4947</Words>
  <Application>Microsoft Macintosh PowerPoint</Application>
  <PresentationFormat>Widescreen</PresentationFormat>
  <Paragraphs>591</Paragraphs>
  <Slides>72</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PowerPoint Presentation</vt:lpstr>
      <vt:lpstr>Trees</vt:lpstr>
      <vt:lpstr>Trees</vt:lpstr>
      <vt:lpstr>Tree hyperparameters</vt:lpstr>
      <vt:lpstr>Bias and Variance</vt:lpstr>
      <vt:lpstr>Bias and Variance</vt:lpstr>
      <vt:lpstr>Bias and Variance</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 Framework</vt:lpstr>
      <vt:lpstr>XGBoost</vt:lpstr>
      <vt:lpstr>XGBoost</vt:lpstr>
      <vt:lpstr>XGBoost - square loss</vt:lpstr>
      <vt:lpstr>XGBoost - negative log likelyhood </vt:lpstr>
      <vt:lpstr>XGBoost</vt:lpstr>
      <vt:lpstr>XGBoost</vt:lpstr>
      <vt:lpstr>XGBoost</vt:lpstr>
      <vt:lpstr>XGBoost</vt:lpstr>
      <vt:lpstr>XGBoost</vt:lpstr>
      <vt:lpstr>XGBoost</vt:lpstr>
      <vt:lpstr>XGBoost – Approximate algo and missing values</vt:lpstr>
      <vt:lpstr>XGBoost – approximate histogram splits</vt:lpstr>
      <vt:lpstr>XGBoost – missing values</vt:lpstr>
      <vt:lpstr>XGBoost Hyperparameters</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77</cp:revision>
  <dcterms:created xsi:type="dcterms:W3CDTF">2024-07-02T07:56:07Z</dcterms:created>
  <dcterms:modified xsi:type="dcterms:W3CDTF">2024-10-14T05:38:50Z</dcterms:modified>
</cp:coreProperties>
</file>